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5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5DD6A-C39C-49EC-935B-C02A6670A73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2D2F8-D3FD-4034-AFCD-651F2044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2D2F8-D3FD-4034-AFCD-651F20443E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7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>
                <a:solidFill>
                  <a:srgbClr val="1F497D"/>
                </a:solidFill>
              </a:rPr>
              <a:t>8/28/2018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75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8/28/2018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7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8/28/2018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08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8256" y="273352"/>
            <a:ext cx="10967766" cy="114337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2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8256" y="1604515"/>
            <a:ext cx="10967766" cy="1896808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08256" y="3681925"/>
            <a:ext cx="10967766" cy="1896808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287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8/28/2018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757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8/28/2018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Engineering Ethics   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D1A5DB53-E47B-4130-A0EA-78824542178B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42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8/28/2018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708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8/28/2018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030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8/28/2018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1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8/28/2018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1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8/28/2018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8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8/28/2018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Engineering Ethics   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41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1F497D"/>
                </a:solidFill>
              </a:rPr>
              <a:t>8/28/2018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3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Engineering Ethics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3100" dirty="0"/>
              <a:t>Dr. Rania Ramadan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lecture 5: </a:t>
            </a:r>
            <a:r>
              <a:rPr lang="en-US" sz="2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Ethical Problem-Solving Techniques</a:t>
            </a:r>
            <a:br>
              <a:rPr lang="en-US" sz="1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br>
              <a:rPr lang="en-US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br>
              <a:rPr lang="en-US" dirty="0"/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1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4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Case Study: Paradyne (cont.)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Paradyne</a:t>
            </a: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We just made common business practices.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Moral Issues: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 lying is acceptable in business?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 it Ok to deceive to get a contract?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(conceptually) it was a dishonesty, then it was unethical.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10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533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Line Drawing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Gray area, which ethical principle to apply?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At one end, positive paradigm, clearly ethical behavior situation, and vice versa.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between, several hypothetical examples.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11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47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Line Drawing Example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1979760" y="1604515"/>
            <a:ext cx="8226688" cy="18964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Dumping toxic waste into local lake with 5 parts per million (ppm) limit is 10 ppm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4" name="Picture 203"/>
          <p:cNvPicPr/>
          <p:nvPr/>
        </p:nvPicPr>
        <p:blipFill>
          <a:blip r:embed="rId2"/>
          <a:stretch/>
        </p:blipFill>
        <p:spPr>
          <a:xfrm>
            <a:off x="2101903" y="3681925"/>
            <a:ext cx="7982402" cy="189648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13211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Line Drawing Example (cont.)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1979760" y="1604515"/>
            <a:ext cx="8226688" cy="36208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 At 5 ppm harmless, but unusual taste of water.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Effectively removed by the town’s existing water-treatment system.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 Removed with new equipment purchased by the company.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4. Removed with new equipment for which the taxpayer will pay.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5. Occasionally, people feel ill, but this only lasts for an hour and is rare.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6. At 5 ppm, some people can get fairly sick, but the sickness only lasts a week, and there is no long-term harm.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7. Equipment to further reduce the waste level to 1 ppm.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7" name="Picture 206"/>
          <p:cNvPicPr/>
          <p:nvPr/>
        </p:nvPicPr>
        <p:blipFill>
          <a:blip r:embed="rId2"/>
          <a:stretch/>
        </p:blipFill>
        <p:spPr>
          <a:xfrm>
            <a:off x="3347174" y="5226021"/>
            <a:ext cx="5438954" cy="138766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8676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Line Drawing Example (cont.)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1979760" y="1604515"/>
            <a:ext cx="8226688" cy="18964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Seems acceptable, but may be there better choices, should investigate more.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Political and community considerations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0" name="Picture 209"/>
          <p:cNvPicPr/>
          <p:nvPr/>
        </p:nvPicPr>
        <p:blipFill>
          <a:blip r:embed="rId2"/>
          <a:stretch/>
        </p:blipFill>
        <p:spPr>
          <a:xfrm>
            <a:off x="2117906" y="3681925"/>
            <a:ext cx="7950397" cy="189648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07753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Line Drawing pitfalls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Subjective (biased)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Needs honesty and objectivity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Only ethically useful if used properly.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15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34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Line Drawing Example 2 – Intel Chips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1979760" y="1604515"/>
            <a:ext cx="8226688" cy="18964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 There is a flaw in the chip, but it truly is undetectable and won’t affect any customer’s applications.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There are flaws in the chip, the customer is informed of them, but no help is offered.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 A warning label says that the chip should not be used for certain applications.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4. Recall notices are sent out, and all flawed chips are replaced.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5. Replacement chips are offered only if the customer notices the problem.</a:t>
            </a:r>
            <a:endParaRPr lang="en-US" sz="2177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5" name="Picture 214"/>
          <p:cNvPicPr/>
          <p:nvPr/>
        </p:nvPicPr>
        <p:blipFill>
          <a:blip r:embed="rId2"/>
          <a:stretch/>
        </p:blipFill>
        <p:spPr>
          <a:xfrm>
            <a:off x="2485968" y="4694340"/>
            <a:ext cx="7214273" cy="189648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3479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Flow Charts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Known in engineering: computer programs, business processes.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Ethics: a series of events/consequences.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Visual tool.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 line drawing: 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 single correct solution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Needs objectivity and honesty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17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8630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Flow Charts Example (Bhopal)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9" name="Picture 218"/>
          <p:cNvPicPr/>
          <p:nvPr/>
        </p:nvPicPr>
        <p:blipFill>
          <a:blip r:embed="rId2"/>
          <a:stretch/>
        </p:blipFill>
        <p:spPr>
          <a:xfrm>
            <a:off x="4188131" y="1272704"/>
            <a:ext cx="3888000" cy="5417400"/>
          </a:xfrm>
          <a:prstGeom prst="rect">
            <a:avLst/>
          </a:prstGeom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18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850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Flow Chart Example (cont.)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Flare tower maintainance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1" name="Picture 220"/>
          <p:cNvPicPr/>
          <p:nvPr/>
        </p:nvPicPr>
        <p:blipFill>
          <a:blip r:embed="rId2"/>
          <a:stretch/>
        </p:blipFill>
        <p:spPr>
          <a:xfrm>
            <a:off x="1979760" y="1779238"/>
            <a:ext cx="8226688" cy="3627058"/>
          </a:xfrm>
          <a:prstGeom prst="rect">
            <a:avLst/>
          </a:prstGeom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19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292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Intro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early 1990s, some studies about risk of cancer due to living near electrical distribution systems, and even due to use of household items such as electric blankets.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 is because of weak, low frequency magnetic fields.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u="sng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Should you, as an engineer with ethics, design such systems?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413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Flow Chart (cont.)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Real ethical problems need more complex charts: all possible events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keys: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 be creative to foresee all possible scenarios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 not be afraid of negative results and canceling a plan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20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78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Conflict Problems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Conflict between 2 (or more) moral values, which to choose?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ways: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One is obviously more important than the other (public safety is more important than loyalty to employer)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Creative middle way (redesign system, pre-treat chemical waste, pay for treating equipment at water station) → usually no one is completely satisfied, you need to be creative and sell the solution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Make the hard choice based on available info and using your intuition (gut feeling)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21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140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 application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 it a bribe or a gift?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Bribery is illegal EVERYWHERE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Bribery is bad because: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corrupts free-market economy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corrupts justice, the rich set the rules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humiliates humans, treats then like things for sale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22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507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Bribery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Definition: to give money (or gift or favor) in exchange for an advantage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calendar or a coffee mug is usually acceptable (really???)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business dinner is a common business practice (but what if it is an expensive meal and they pay for you?)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23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783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Some open questions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sales representative: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Offers a 5$ coffee mug with company’s logo? 350$ crystal bowl with logo? Without logo?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Invites to a launch in a fast food local restaurant and you pay for yourself? An expensive French restaurant? She pays?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Asks to a tennis match at local club? Exclusive club? She pays for the guest fee?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Invites to one-day seminar at another city and your company pays? In Hawaii? They pay? With your family?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24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739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Before you ever buy from them vs you are a regular customer, does it make a difference?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 about your future decisions?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 they need to secure you as a regular customer?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 other engineers at your company expect the same?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 about small companies who cannot afford?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 about the total cost (including bribes)?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Bribery is evil.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25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996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Problem Solving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Factual: Who? When? What? Why?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Conceptual: Is the value enough to affect decision? Was the intent is bribery?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Moral: Should be clear.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Line drawing and flow charting (if done correctly ) can help greatly.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26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036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How to be sure?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How to decide to accept a gift or refuse a bribe?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Look for corporate policy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Ask for management approval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8631">
              <a:buClr>
                <a:srgbClr val="000000"/>
              </a:buClr>
              <a:buSzPct val="45000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27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388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1938284" y="2737440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Cases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28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147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Cellular Phones and Cancer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Different Case: no (clear) disaster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David Reynard in 1992, lawsuit, his wife’s cancer due to use of cell phone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Case dismissed in 1995, lack of scientific evidence, but after raising concerns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29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762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Introduction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know theories, we need to analyze.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seek formulas, but none exists.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Some problems are easy (like stealing), but most problems are not (may have contradicting principles).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3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98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problem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Use of radio-magnetic source (even with small power and different frequency) very close to your brain.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 is not usual in human history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Microwave cooks food!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30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788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Studies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Many studies in </a:t>
            </a:r>
            <a:r>
              <a:rPr lang="en-US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rf</a:t>
            </a: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effect, (back to 1940s)</a:t>
            </a:r>
            <a:r>
              <a:rPr lang="en-US" sz="163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Correlates the health problem (cancer) to level of exposure to </a:t>
            </a:r>
            <a:r>
              <a:rPr lang="en-US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rf</a:t>
            </a: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radiation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They reported no harm of cell phones. Still: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Relied on self reporting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Hard to analyze (what is the power level?- depend on the phone, the distance)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Brain cancer take long time to develop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Solid links: After 10 or 20 years, maybe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31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531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Studies (cont.)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Experiment on laboratory animals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Reported no health problems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But they are animals!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Some theoretical studies: how </a:t>
            </a:r>
            <a:r>
              <a:rPr lang="en-US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rf</a:t>
            </a: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is deposited in human brain during cell phone usage.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Hard to measure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2011, a reported  study: 7% brain activity increase in areas close to phone antenna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How this is significant: to be determined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32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535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2021237" y="2920654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 an engineer: what to do?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33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Vice President Spiro Agnew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Lester Matz, a partner in Matz, Childs and Associates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Contracts are not offered for bidding, but chosen directly based on firm’s history and performance.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Matz, despite doing good, did not get contracts.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 decided that he needs relations.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34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991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Vice President Spiro Agnew (cont.)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1961, Matz chosen Spiro Agnew, a rising politician.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Paid $500 for Agnew county executive campaign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After winning, Matz paid 5% from contracts fees to Agnew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Matz became rich, apartment for ski winter vacation, beach condo near to Agnew’s one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Agnew became governor of Maryland, Matz took state contracts.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35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008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Vice President Spiro Agnew (cont.)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Agnew became vice president (with Nixon)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Matz</a:t>
            </a: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said he gave him an envelope with $10000 in white house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$2500 for a federal contract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total, $100000, </a:t>
            </a:r>
            <a:r>
              <a:rPr lang="en-US" sz="254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Matz</a:t>
            </a: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said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 provide cash needed for bribery: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Bonuses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Loans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36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690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Vice President Spiro Agnew (cont.)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CustomShape 3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4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When threatened by tax charges, Max talked about Agnew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Finally, Agnew resigned as vice-president, paid $10000 fine, under unsupervised trial for 3 years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606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Matz</a:t>
            </a: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and Childs were not prosecuted!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37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580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Understand all involved issues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Defining and understanding all involved issues frames the problem in hand and usually points to the solution.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Issues types: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Factual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Conceptual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Moral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4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462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Factual Issues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 should know the facts first.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Are they really facts?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Usually, controversial.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Global warming due to greenhouse gases emission (like carbon dioxide), controversial issue, not fully understood.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5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313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Conceptual Issues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Concerns about meaning.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 it a bribe or a gift? Is this piece of system info copyrighted?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Controversial.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6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420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Moral Issues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 principles are relevant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8631">
              <a:buClr>
                <a:srgbClr val="000000"/>
              </a:buClr>
              <a:buSzPct val="45000"/>
            </a:pP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7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690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How to resolve controversial issues?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More research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More analysis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8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026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1979760" y="273352"/>
            <a:ext cx="8226688" cy="1143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992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Case Study: Paradyne</a:t>
            </a:r>
            <a:endParaRPr lang="en-US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1979760" y="1604515"/>
            <a:ext cx="8226688" cy="3976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Factual: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There were no existing system (as required)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Use of former employer to affect decision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28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Conceptual: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 bidding for under-development system lying?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 putting a wrong label deceptive?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821" lvl="1" indent="-293280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54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 lobbying former employer for the sake of current employer a conflict of interest?</a:t>
            </a:r>
            <a:endParaRPr lang="en-US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F497D"/>
                </a:solidFill>
              </a:rPr>
              <a:t>Engineering Ethics    lecture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DB53-E47B-4130-A0EA-78824542178B}" type="slidenum">
              <a:rPr lang="en-US" smtClean="0">
                <a:solidFill>
                  <a:srgbClr val="1F497D"/>
                </a:solidFill>
              </a:rPr>
              <a:pPr/>
              <a:t>9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388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1731</Words>
  <Application>Microsoft Office PowerPoint</Application>
  <PresentationFormat>Widescreen</PresentationFormat>
  <Paragraphs>242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Symbol</vt:lpstr>
      <vt:lpstr>Wingdings</vt:lpstr>
      <vt:lpstr>Wingdings 3</vt:lpstr>
      <vt:lpstr>Origin</vt:lpstr>
      <vt:lpstr>Engineering Ethics Dr. Rania Ramadan  lecture 5: Ethical Problem-Solving Techniques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Ethics By: Dr. Eman Abdel Ghaffar</dc:title>
  <dc:creator>hp</dc:creator>
  <cp:lastModifiedBy>Rania Ramadan</cp:lastModifiedBy>
  <cp:revision>20</cp:revision>
  <dcterms:created xsi:type="dcterms:W3CDTF">2019-09-23T09:23:57Z</dcterms:created>
  <dcterms:modified xsi:type="dcterms:W3CDTF">2020-11-24T14:11:46Z</dcterms:modified>
</cp:coreProperties>
</file>